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rthold Block" panose="020B0604020202020204" charset="0"/>
      <p:regular r:id="rId12"/>
    </p:embeddedFont>
    <p:embeddedFont>
      <p:font typeface="Poppins" panose="00000500000000000000" pitchFamily="2" charset="0"/>
      <p:regular r:id="rId13"/>
    </p:embeddedFont>
    <p:embeddedFont>
      <p:font typeface="Poppi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0582F92-3182-ECFD-8472-7A2C0D022A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6268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9665631-8427-17EB-34D5-21418C7679FD}"/>
              </a:ext>
            </a:extLst>
          </p:cNvPr>
          <p:cNvGrpSpPr/>
          <p:nvPr/>
        </p:nvGrpSpPr>
        <p:grpSpPr>
          <a:xfrm>
            <a:off x="4337207" y="1028700"/>
            <a:ext cx="9613586" cy="8177568"/>
            <a:chOff x="4337207" y="1028700"/>
            <a:chExt cx="9613586" cy="8177568"/>
          </a:xfrm>
        </p:grpSpPr>
        <p:sp>
          <p:nvSpPr>
            <p:cNvPr id="26" name="TextBox 26"/>
            <p:cNvSpPr txBox="1"/>
            <p:nvPr/>
          </p:nvSpPr>
          <p:spPr>
            <a:xfrm>
              <a:off x="4337207" y="1028700"/>
              <a:ext cx="9613586" cy="1808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71"/>
                </a:lnSpc>
              </a:pPr>
              <a:r>
                <a:rPr lang="en-US" sz="5926" dirty="0">
                  <a:solidFill>
                    <a:srgbClr val="FF6565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30-DAY HOSPITAL READMISSION PREDICTION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305477" y="8580368"/>
              <a:ext cx="5677046" cy="62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9"/>
                </a:lnSpc>
              </a:pPr>
              <a:r>
                <a:rPr lang="en-US" sz="4057">
                  <a:solidFill>
                    <a:srgbClr val="FF6565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A BUSINESS APPROACH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5CDE057-B21A-E2F5-83A9-A66499B606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860"/>
            <a:ext cx="18288000" cy="1026268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181CE-776F-0DA2-932F-78E54D9DA388}"/>
              </a:ext>
            </a:extLst>
          </p:cNvPr>
          <p:cNvGrpSpPr/>
          <p:nvPr/>
        </p:nvGrpSpPr>
        <p:grpSpPr>
          <a:xfrm>
            <a:off x="5311729" y="1019175"/>
            <a:ext cx="7664541" cy="8187093"/>
            <a:chOff x="5311729" y="1019175"/>
            <a:chExt cx="7664541" cy="8187093"/>
          </a:xfrm>
        </p:grpSpPr>
        <p:sp>
          <p:nvSpPr>
            <p:cNvPr id="26" name="TextBox 26"/>
            <p:cNvSpPr txBox="1"/>
            <p:nvPr/>
          </p:nvSpPr>
          <p:spPr>
            <a:xfrm>
              <a:off x="5311729" y="1019175"/>
              <a:ext cx="7664541" cy="1549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52"/>
                </a:lnSpc>
              </a:pPr>
              <a:r>
                <a:rPr lang="en-US" sz="10125" dirty="0">
                  <a:solidFill>
                    <a:srgbClr val="FF6565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THANK YOU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829855" y="8580368"/>
              <a:ext cx="4628289" cy="62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9"/>
                </a:lnSpc>
              </a:pPr>
              <a:r>
                <a:rPr lang="en-US" sz="4057">
                  <a:solidFill>
                    <a:srgbClr val="FF6565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Q AND A SESSION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5F93F59-5FE9-44E7-7348-F4CB307A9A72}"/>
              </a:ext>
            </a:extLst>
          </p:cNvPr>
          <p:cNvGrpSpPr/>
          <p:nvPr/>
        </p:nvGrpSpPr>
        <p:grpSpPr>
          <a:xfrm>
            <a:off x="6153903" y="766615"/>
            <a:ext cx="11565129" cy="6829694"/>
            <a:chOff x="6153903" y="766615"/>
            <a:chExt cx="11565129" cy="6829694"/>
          </a:xfrm>
        </p:grpSpPr>
        <p:sp>
          <p:nvSpPr>
            <p:cNvPr id="10" name="TextBox 10"/>
            <p:cNvSpPr txBox="1"/>
            <p:nvPr/>
          </p:nvSpPr>
          <p:spPr>
            <a:xfrm>
              <a:off x="7002718" y="1638388"/>
              <a:ext cx="10716314" cy="2194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Hospital readmissions within 30 days are one of the most critical quality metrics enforced by the Centers for Medicare &amp; Medicaid Services (CMS). These readmissions are treated as avoidable failures in care delivery, often signaling poor discharge planning, inadequate care coordination, or insufficient follow-up.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153903" y="766615"/>
              <a:ext cx="7884956" cy="69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1"/>
                </a:lnSpc>
              </a:pPr>
              <a:r>
                <a:rPr lang="en-US" sz="5713" dirty="0">
                  <a:solidFill>
                    <a:srgbClr val="FF587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THE BUSINESS PROBLEM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429053" y="4232093"/>
              <a:ext cx="8830247" cy="1756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From a financial perspective, hospitals with excess readmission rates face direct penalties through reduced Medicare reimbursements, which can amount to millions of dollars annually.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429053" y="6278321"/>
              <a:ext cx="8830247" cy="1317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Beyond penalties, high readmission rates damage hospital reputation, weaken insurer negotiations, and increase downstream operational costs.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EA5EAA4-3CC5-0C4E-8DCC-37D99F9AD8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"/>
            <a:ext cx="1828258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083823D-F575-25A4-675D-2153F92BAE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18282583" cy="10287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C97875-CE4F-9BF7-FE76-6815840552AA}"/>
              </a:ext>
            </a:extLst>
          </p:cNvPr>
          <p:cNvGrpSpPr/>
          <p:nvPr/>
        </p:nvGrpSpPr>
        <p:grpSpPr>
          <a:xfrm>
            <a:off x="588955" y="729811"/>
            <a:ext cx="10137043" cy="7875869"/>
            <a:chOff x="588955" y="729811"/>
            <a:chExt cx="10137043" cy="7875869"/>
          </a:xfrm>
        </p:grpSpPr>
        <p:sp>
          <p:nvSpPr>
            <p:cNvPr id="8" name="TextBox 8"/>
            <p:cNvSpPr txBox="1"/>
            <p:nvPr/>
          </p:nvSpPr>
          <p:spPr>
            <a:xfrm>
              <a:off x="1028700" y="1737109"/>
              <a:ext cx="9097223" cy="1317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85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Developed a data-driven early warning system that identifies patients at higher risk of being readmitted within 30 days of discharge.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8955" y="729811"/>
              <a:ext cx="6867755" cy="731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5713" dirty="0">
                  <a:solidFill>
                    <a:srgbClr val="FF587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OUR APPROACH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28775" y="3426572"/>
              <a:ext cx="9097223" cy="2194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85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model analyzes:</a:t>
              </a:r>
            </a:p>
            <a:p>
              <a:pPr algn="l">
                <a:lnSpc>
                  <a:spcPts val="3479"/>
                </a:lnSpc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      Patient history                        Chronic conditions</a:t>
              </a:r>
            </a:p>
            <a:p>
              <a:pPr algn="l">
                <a:lnSpc>
                  <a:spcPts val="3479"/>
                </a:lnSpc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      Prior hospital utilization        Medication patterns</a:t>
              </a:r>
            </a:p>
            <a:p>
              <a:pPr algn="l">
                <a:lnSpc>
                  <a:spcPts val="3479"/>
                </a:lnSpc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      Demographic risk factors</a:t>
              </a:r>
            </a:p>
            <a:p>
              <a:pPr algn="l">
                <a:lnSpc>
                  <a:spcPts val="3479"/>
                </a:lnSpc>
              </a:pPr>
              <a:endParaRPr lang="en-US" sz="24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28775" y="5973242"/>
              <a:ext cx="9097223" cy="263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85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GOAL:</a:t>
              </a:r>
            </a:p>
            <a:p>
              <a:pPr algn="l">
                <a:lnSpc>
                  <a:spcPts val="3479"/>
                </a:lnSpc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  <a:r>
                <a:rPr lang="en-US" sz="2485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To support clinicians and care managers by highlighting patients who may need additional discharge planning, follow-up, or intervention before leaving the hospital.</a:t>
              </a:r>
            </a:p>
            <a:p>
              <a:pPr algn="l">
                <a:lnSpc>
                  <a:spcPts val="3479"/>
                </a:lnSpc>
              </a:pPr>
              <a:endParaRPr lang="en-US" sz="24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A1F339F-959D-DDF1-B622-E33EF6B9C7AE}"/>
              </a:ext>
            </a:extLst>
          </p:cNvPr>
          <p:cNvGrpSpPr/>
          <p:nvPr/>
        </p:nvGrpSpPr>
        <p:grpSpPr>
          <a:xfrm>
            <a:off x="6956975" y="685246"/>
            <a:ext cx="11037811" cy="8278619"/>
            <a:chOff x="6956975" y="685246"/>
            <a:chExt cx="11037811" cy="8278619"/>
          </a:xfrm>
        </p:grpSpPr>
        <p:sp>
          <p:nvSpPr>
            <p:cNvPr id="10" name="TextBox 10"/>
            <p:cNvSpPr txBox="1"/>
            <p:nvPr/>
          </p:nvSpPr>
          <p:spPr>
            <a:xfrm>
              <a:off x="8780427" y="1511777"/>
              <a:ext cx="8021379" cy="7452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Several consistent patterns emerged: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Prior utilization matters: </a:t>
              </a: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Patients with frequent inpatient visits have significantly higher readmission risk.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Chronic disease burden increases risk:</a:t>
              </a: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Diabetes, cardiovascular disease, kidney disease, and respiratory conditions are strong drivers of readmission.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Discharge source matters:</a:t>
              </a: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Patients transferred from hospital int/facility or emergency admissions show higher early readmission rates.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Risk is unevenly distributed:</a:t>
              </a: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Younger adult groups with complex conditions showed disproportionately high readmission rates, while older groups often had fewer short-term readmissions due to longer care pathways.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956975" y="685246"/>
              <a:ext cx="11037811" cy="69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1"/>
                </a:lnSpc>
              </a:pPr>
              <a:r>
                <a:rPr lang="en-US" sz="5713">
                  <a:solidFill>
                    <a:srgbClr val="FF587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KEY FINDINGS (ACTIONABLE INSIGHTS)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05463E3-1A49-8730-D28E-C109360DA0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5816"/>
            <a:ext cx="18288000" cy="8711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CB3C1DF-4C8F-1847-5BFF-48059CEA4AE7}"/>
              </a:ext>
            </a:extLst>
          </p:cNvPr>
          <p:cNvGrpSpPr/>
          <p:nvPr/>
        </p:nvGrpSpPr>
        <p:grpSpPr>
          <a:xfrm>
            <a:off x="1028700" y="879174"/>
            <a:ext cx="8713608" cy="6642582"/>
            <a:chOff x="1028700" y="879174"/>
            <a:chExt cx="8713608" cy="6642582"/>
          </a:xfrm>
        </p:grpSpPr>
        <p:sp>
          <p:nvSpPr>
            <p:cNvPr id="7" name="TextBox 7"/>
            <p:cNvSpPr txBox="1"/>
            <p:nvPr/>
          </p:nvSpPr>
          <p:spPr>
            <a:xfrm>
              <a:off x="1324977" y="2698568"/>
              <a:ext cx="8417331" cy="4823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predictive model </a:t>
              </a:r>
              <a:r>
                <a:rPr lang="en-US" sz="2485" u="sng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plans</a:t>
              </a: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to enable hospitals to: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Identify high-risk patients before discharge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Prioritize care management resources more efficiently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Reduce avoidable readmissions, directly lowering CMS penalties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Improve quality scores, which supports future reimbursement negotiations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Enhance patient outcomes, strengthening trust and satisfaction</a:t>
              </a:r>
            </a:p>
            <a:p>
              <a:pPr algn="l">
                <a:lnSpc>
                  <a:spcPts val="3479"/>
                </a:lnSpc>
              </a:pPr>
              <a:endParaRPr lang="en-US" sz="248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8700" y="879174"/>
              <a:ext cx="6203270" cy="1345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1"/>
                </a:lnSpc>
              </a:pPr>
              <a:r>
                <a:rPr lang="en-US" sz="5713" dirty="0">
                  <a:solidFill>
                    <a:srgbClr val="FF587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RESULTS (TRANSLATED TO BUSINESS VALUE)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DB402-4C2E-3573-8A45-5EB9F98A4E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7275"/>
            <a:ext cx="18288000" cy="8497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ECB7046-40C5-8777-E65A-878DBFA17673}"/>
              </a:ext>
            </a:extLst>
          </p:cNvPr>
          <p:cNvGrpSpPr/>
          <p:nvPr/>
        </p:nvGrpSpPr>
        <p:grpSpPr>
          <a:xfrm>
            <a:off x="7371947" y="766615"/>
            <a:ext cx="10277736" cy="8619386"/>
            <a:chOff x="7371947" y="766615"/>
            <a:chExt cx="10277736" cy="8619386"/>
          </a:xfrm>
        </p:grpSpPr>
        <p:sp>
          <p:nvSpPr>
            <p:cNvPr id="5" name="TextBox 5"/>
            <p:cNvSpPr txBox="1"/>
            <p:nvPr/>
          </p:nvSpPr>
          <p:spPr>
            <a:xfrm>
              <a:off x="8092269" y="1933913"/>
              <a:ext cx="9557414" cy="7452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Based on what will be the findings, the following will be recommended:</a:t>
              </a:r>
            </a:p>
            <a:p>
              <a:pPr marL="536662" lvl="1" indent="-268331" algn="l">
                <a:lnSpc>
                  <a:spcPts val="3479"/>
                </a:lnSpc>
                <a:buAutoNum type="arabicPeriod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Targeted discharge planning</a:t>
              </a:r>
            </a:p>
            <a:p>
              <a:pPr marL="1073323" lvl="2" indent="-357774" algn="l">
                <a:lnSpc>
                  <a:spcPts val="3479"/>
                </a:lnSpc>
                <a:buFont typeface="Arial"/>
                <a:buChar char="⚬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Apply enhanced discharge protocols for high-risk patients</a:t>
              </a:r>
            </a:p>
            <a:p>
              <a:pPr marL="536662" lvl="1" indent="-268331" algn="l">
                <a:lnSpc>
                  <a:spcPts val="3479"/>
                </a:lnSpc>
                <a:buAutoNum type="arabicPeriod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Post-discharge follow-ups</a:t>
              </a:r>
            </a:p>
            <a:p>
              <a:pPr marL="1073323" lvl="2" indent="-357774" algn="l">
                <a:lnSpc>
                  <a:spcPts val="3479"/>
                </a:lnSpc>
                <a:buFont typeface="Arial"/>
                <a:buChar char="⚬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Schedule early outpatient visits and medication reconciliation</a:t>
              </a:r>
            </a:p>
            <a:p>
              <a:pPr marL="536662" lvl="1" indent="-268331" algn="l">
                <a:lnSpc>
                  <a:spcPts val="3479"/>
                </a:lnSpc>
                <a:buAutoNum type="arabicPeriod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Care coordination for chronic patients</a:t>
              </a:r>
            </a:p>
            <a:p>
              <a:pPr marL="1073323" lvl="2" indent="-357774" algn="l">
                <a:lnSpc>
                  <a:spcPts val="3479"/>
                </a:lnSpc>
                <a:buFont typeface="Arial"/>
                <a:buChar char="⚬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Focus on diabetes, cardiac, renal, and respiratory populations</a:t>
              </a:r>
            </a:p>
            <a:p>
              <a:pPr marL="536662" lvl="1" indent="-268331" algn="l">
                <a:lnSpc>
                  <a:spcPts val="3479"/>
                </a:lnSpc>
                <a:buAutoNum type="arabicPeriod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Operational integration</a:t>
              </a:r>
            </a:p>
            <a:p>
              <a:pPr marL="1073323" lvl="2" indent="-357774" algn="l">
                <a:lnSpc>
                  <a:spcPts val="3479"/>
                </a:lnSpc>
                <a:buFont typeface="Arial"/>
                <a:buChar char="⚬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Embed risk scores into clinical workflows (EHR alerts, care manager dashboards)</a:t>
              </a:r>
            </a:p>
            <a:p>
              <a:pPr marL="536662" lvl="1" indent="-268331" algn="l">
                <a:lnSpc>
                  <a:spcPts val="3479"/>
                </a:lnSpc>
                <a:buAutoNum type="arabicPeriod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Threshold-based interventions</a:t>
              </a:r>
            </a:p>
            <a:p>
              <a:pPr marL="1073323" lvl="2" indent="-357774" algn="l">
                <a:lnSpc>
                  <a:spcPts val="3479"/>
                </a:lnSpc>
                <a:buFont typeface="Arial"/>
                <a:buChar char="⚬"/>
              </a:pP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Use risk thresholds to trigger escalating levels of support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371947" y="766615"/>
              <a:ext cx="8913656" cy="69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1"/>
                </a:lnSpc>
              </a:pPr>
              <a:r>
                <a:rPr lang="en-US" sz="5713" dirty="0">
                  <a:solidFill>
                    <a:srgbClr val="FF587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RECOMMENDATIONS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2CC4CAE-0517-23D3-1080-6F0F238D10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8203"/>
            <a:ext cx="18288000" cy="102168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A913999-B258-8C54-6D1B-783591135A01}"/>
              </a:ext>
            </a:extLst>
          </p:cNvPr>
          <p:cNvGrpSpPr/>
          <p:nvPr/>
        </p:nvGrpSpPr>
        <p:grpSpPr>
          <a:xfrm>
            <a:off x="7256495" y="974783"/>
            <a:ext cx="8956969" cy="7837350"/>
            <a:chOff x="7256495" y="974783"/>
            <a:chExt cx="8956969" cy="7837350"/>
          </a:xfrm>
        </p:grpSpPr>
        <p:sp>
          <p:nvSpPr>
            <p:cNvPr id="11" name="TextBox 11"/>
            <p:cNvSpPr txBox="1"/>
            <p:nvPr/>
          </p:nvSpPr>
          <p:spPr>
            <a:xfrm>
              <a:off x="8235649" y="2236345"/>
              <a:ext cx="7977815" cy="6575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9"/>
                </a:lnSpc>
              </a:pP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While the model adds value, several considerations remain: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Predictions are not guarantees:</a:t>
              </a: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The model supports decisions but does not replace clinical judgment.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limitations:</a:t>
              </a: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Social determinants of health and post-discharge behavior may not be fully captured.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Fairness &amp; equity:</a:t>
              </a: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Continuous monitoring is required to ensure the model does not unintentionally disadvantage certain demographic groups.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Operational adoption:</a:t>
              </a: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Benefits depend on how effectively staff act on the insights.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endParaRPr lang="en-US" sz="248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256495" y="974783"/>
              <a:ext cx="7271169" cy="69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1"/>
                </a:lnSpc>
              </a:pPr>
              <a:r>
                <a:rPr lang="en-US" sz="5713" dirty="0">
                  <a:solidFill>
                    <a:srgbClr val="FF587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RISKS &amp; CONSIDERATIONS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89F986F-43C1-C16E-4C7A-D7F1319104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815066"/>
            <a:ext cx="18288000" cy="84719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B973839-BFB2-6FEC-FB7E-83F50BBA45E3}"/>
              </a:ext>
            </a:extLst>
          </p:cNvPr>
          <p:cNvGrpSpPr/>
          <p:nvPr/>
        </p:nvGrpSpPr>
        <p:grpSpPr>
          <a:xfrm>
            <a:off x="1038225" y="1200150"/>
            <a:ext cx="6989893" cy="5067303"/>
            <a:chOff x="1038225" y="1200150"/>
            <a:chExt cx="6989893" cy="5067303"/>
          </a:xfrm>
        </p:grpSpPr>
        <p:sp>
          <p:nvSpPr>
            <p:cNvPr id="11" name="TextBox 11"/>
            <p:cNvSpPr txBox="1"/>
            <p:nvPr/>
          </p:nvSpPr>
          <p:spPr>
            <a:xfrm>
              <a:off x="1860505" y="2320565"/>
              <a:ext cx="6167613" cy="3946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Pilot the model in high-volume service lines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 risk flags into discharge planning workflows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Train care managers and clinicians on actionable use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Monitor performance and fairness metrics quarterly</a:t>
              </a:r>
            </a:p>
            <a:p>
              <a:pPr algn="l">
                <a:lnSpc>
                  <a:spcPts val="3479"/>
                </a:lnSpc>
              </a:pPr>
              <a:endParaRPr lang="en-US" sz="248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38225" y="1200150"/>
              <a:ext cx="6730830" cy="69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1"/>
                </a:lnSpc>
              </a:pPr>
              <a:r>
                <a:rPr lang="en-US" sz="5713">
                  <a:solidFill>
                    <a:srgbClr val="FF587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NEXT STEPS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FE02EC1-6BD1-7354-B268-94F50B7F40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5276"/>
            <a:ext cx="18288000" cy="92598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3A5EFB-37B2-35E8-C5F2-D8C59DF5404C}"/>
              </a:ext>
            </a:extLst>
          </p:cNvPr>
          <p:cNvGrpSpPr/>
          <p:nvPr/>
        </p:nvGrpSpPr>
        <p:grpSpPr>
          <a:xfrm>
            <a:off x="1028700" y="1200150"/>
            <a:ext cx="8313389" cy="3702772"/>
            <a:chOff x="1028700" y="1200150"/>
            <a:chExt cx="8313389" cy="3702772"/>
          </a:xfrm>
        </p:grpSpPr>
        <p:sp>
          <p:nvSpPr>
            <p:cNvPr id="10" name="TextBox 10"/>
            <p:cNvSpPr txBox="1"/>
            <p:nvPr/>
          </p:nvSpPr>
          <p:spPr>
            <a:xfrm>
              <a:off x="1781034" y="2270484"/>
              <a:ext cx="7561055" cy="263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Short-term:</a:t>
              </a: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Reduced penalties and more efficient resource allocation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Medium-term:</a:t>
              </a: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Improved CMS quality scores and insurer negotiations</a:t>
              </a:r>
            </a:p>
            <a:p>
              <a:pPr marL="536662" lvl="1" indent="-268331" algn="l">
                <a:lnSpc>
                  <a:spcPts val="3479"/>
                </a:lnSpc>
                <a:buFont typeface="Arial"/>
                <a:buChar char="•"/>
              </a:pPr>
              <a:r>
                <a:rPr lang="en-US" sz="2485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Long-term: </a:t>
              </a:r>
              <a:r>
                <a:rPr lang="en-US" sz="24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Stronger financial sustainability and better patient outcomes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8700" y="1200150"/>
              <a:ext cx="6730830" cy="695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41"/>
                </a:lnSpc>
              </a:pPr>
              <a:r>
                <a:rPr lang="en-US" sz="5713" dirty="0">
                  <a:solidFill>
                    <a:srgbClr val="FF587B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ROI PROJECTION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783D517-9370-565E-F5F1-CA7AA672A5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2583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550</Words>
  <Application>Microsoft Office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Poppins Bold</vt:lpstr>
      <vt:lpstr>Berthold Block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Business_Presentation_Hospital_Readmission</dc:title>
  <dc:creator>Nelle</dc:creator>
  <cp:lastModifiedBy>Marinelle Ignacio</cp:lastModifiedBy>
  <cp:revision>3</cp:revision>
  <dcterms:created xsi:type="dcterms:W3CDTF">2006-08-16T00:00:00Z</dcterms:created>
  <dcterms:modified xsi:type="dcterms:W3CDTF">2026-01-02T23:48:52Z</dcterms:modified>
  <dc:identifier>DAG9CWfTnfs</dc:identifier>
</cp:coreProperties>
</file>